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3" r:id="rId3"/>
    <p:sldId id="260" r:id="rId4"/>
    <p:sldId id="265" r:id="rId5"/>
    <p:sldId id="266" r:id="rId6"/>
    <p:sldId id="267" r:id="rId7"/>
    <p:sldId id="268" r:id="rId8"/>
    <p:sldId id="264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7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Умерени стил 2 – Наглашавање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8.11.2019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16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8.11.2019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93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8.11.2019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6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8.11.2019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85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8.11.2019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62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8.11.2019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1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8.11.2019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82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8.11.2019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979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8.11.2019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400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8.11.2019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8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CS" smtClean="0"/>
              <a:t>Кликните на икону да бисте додали слику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8.11.2019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30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6E3EA-B358-406D-B1BE-D3D041DCC479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8.11.2019</a:t>
            </a:fld>
            <a:endParaRPr lang="sr-Latn-C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5B910-5848-4486-9ED1-D11C96876275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5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чић 3"/>
          <p:cNvSpPr/>
          <p:nvPr/>
        </p:nvSpPr>
        <p:spPr>
          <a:xfrm>
            <a:off x="304800" y="580181"/>
            <a:ext cx="1143000" cy="1143000"/>
          </a:xfrm>
          <a:prstGeom prst="cloud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800" dirty="0">
                <a:solidFill>
                  <a:prstClr val="white"/>
                </a:solidFill>
              </a:rPr>
              <a:t>М</a:t>
            </a:r>
            <a:endParaRPr lang="sr-Latn-CS" sz="2800" dirty="0">
              <a:solidFill>
                <a:prstClr val="white"/>
              </a:solidFill>
            </a:endParaRPr>
          </a:p>
        </p:txBody>
      </p:sp>
      <p:sp>
        <p:nvSpPr>
          <p:cNvPr id="5" name="Облачић 4"/>
          <p:cNvSpPr/>
          <p:nvPr/>
        </p:nvSpPr>
        <p:spPr>
          <a:xfrm>
            <a:off x="1295400" y="580181"/>
            <a:ext cx="1143000" cy="1143000"/>
          </a:xfrm>
          <a:prstGeom prst="cloud">
            <a:avLst/>
          </a:prstGeom>
          <a:solidFill>
            <a:srgbClr val="FFFF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А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6" name="Облачић 5"/>
          <p:cNvSpPr/>
          <p:nvPr/>
        </p:nvSpPr>
        <p:spPr>
          <a:xfrm>
            <a:off x="2057400" y="1236561"/>
            <a:ext cx="1143000" cy="11430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Т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7" name="Облачић 6"/>
          <p:cNvSpPr/>
          <p:nvPr/>
        </p:nvSpPr>
        <p:spPr>
          <a:xfrm>
            <a:off x="2971800" y="580181"/>
            <a:ext cx="1143000" cy="1143000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Е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8" name="Облачић 7"/>
          <p:cNvSpPr/>
          <p:nvPr/>
        </p:nvSpPr>
        <p:spPr>
          <a:xfrm>
            <a:off x="3667246" y="1151681"/>
            <a:ext cx="1143000" cy="1143000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М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9" name="Облачић 8"/>
          <p:cNvSpPr/>
          <p:nvPr/>
        </p:nvSpPr>
        <p:spPr>
          <a:xfrm>
            <a:off x="4521843" y="381000"/>
            <a:ext cx="1143000" cy="1143000"/>
          </a:xfrm>
          <a:prstGeom prst="cloud">
            <a:avLst/>
          </a:prstGeom>
          <a:solidFill>
            <a:srgbClr val="FF000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А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10" name="Облачић 9"/>
          <p:cNvSpPr/>
          <p:nvPr/>
        </p:nvSpPr>
        <p:spPr>
          <a:xfrm>
            <a:off x="5486400" y="298319"/>
            <a:ext cx="1143000" cy="1143000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Т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11" name="Облачић 10"/>
          <p:cNvSpPr/>
          <p:nvPr/>
        </p:nvSpPr>
        <p:spPr>
          <a:xfrm>
            <a:off x="6210300" y="952500"/>
            <a:ext cx="1143000" cy="1143000"/>
          </a:xfrm>
          <a:prstGeom prst="cloud">
            <a:avLst/>
          </a:prstGeom>
          <a:solidFill>
            <a:srgbClr val="EF1D6D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И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12" name="Облачић 11"/>
          <p:cNvSpPr/>
          <p:nvPr/>
        </p:nvSpPr>
        <p:spPr>
          <a:xfrm>
            <a:off x="7086600" y="1580697"/>
            <a:ext cx="1143000" cy="1143000"/>
          </a:xfrm>
          <a:prstGeom prst="cloud">
            <a:avLst/>
          </a:prstGeom>
          <a:solidFill>
            <a:srgbClr val="638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К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14" name="Правоугаоник 13"/>
          <p:cNvSpPr/>
          <p:nvPr/>
        </p:nvSpPr>
        <p:spPr>
          <a:xfrm>
            <a:off x="1775963" y="2967335"/>
            <a:ext cx="559210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5400" b="1" dirty="0" smtClean="0">
                <a:solidFill>
                  <a:srgbClr val="7030A0"/>
                </a:solidFill>
              </a:rPr>
              <a:t>Нула као </a:t>
            </a:r>
            <a:r>
              <a:rPr lang="sr-Cyrl-CS" sz="5400" b="1" smtClean="0">
                <a:solidFill>
                  <a:srgbClr val="7030A0"/>
                </a:solidFill>
              </a:rPr>
              <a:t>сабирак </a:t>
            </a:r>
          </a:p>
          <a:p>
            <a:pPr algn="ctr"/>
            <a:r>
              <a:rPr lang="sr-Cyrl-CS" sz="5400" b="1" smtClean="0">
                <a:solidFill>
                  <a:srgbClr val="7030A0"/>
                </a:solidFill>
              </a:rPr>
              <a:t>и умањилац</a:t>
            </a:r>
            <a:endParaRPr lang="sr-Latn-CS" sz="5400" b="1" dirty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815" y="670858"/>
            <a:ext cx="1176337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48684" y="5867400"/>
            <a:ext cx="199451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0070C0"/>
                </a:solidFill>
              </a:rPr>
              <a:t>Други  разред</a:t>
            </a:r>
            <a:endParaRPr lang="sr-Latn-C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81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сина 3"/>
          <p:cNvSpPr/>
          <p:nvPr/>
        </p:nvSpPr>
        <p:spPr>
          <a:xfrm>
            <a:off x="754039" y="1409131"/>
            <a:ext cx="3733800" cy="914400"/>
          </a:xfrm>
          <a:prstGeom prst="bevel">
            <a:avLst/>
          </a:prstGeom>
          <a:solidFill>
            <a:srgbClr val="00B0F0">
              <a:alpha val="9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/>
              <a:t>1</a:t>
            </a:r>
            <a:r>
              <a:rPr lang="en-US" sz="3600" dirty="0" smtClean="0"/>
              <a:t>5</a:t>
            </a:r>
            <a:r>
              <a:rPr lang="sr-Cyrl-CS" sz="3600" dirty="0" smtClean="0"/>
              <a:t> +</a:t>
            </a:r>
            <a:r>
              <a:rPr lang="sr-Cyrl-CS" sz="3600" dirty="0" smtClean="0">
                <a:solidFill>
                  <a:srgbClr val="FF0000"/>
                </a:solidFill>
              </a:rPr>
              <a:t> 0 </a:t>
            </a:r>
            <a:r>
              <a:rPr lang="sr-Cyrl-CS" sz="3600" dirty="0" smtClean="0"/>
              <a:t>= 15 </a:t>
            </a:r>
            <a:endParaRPr lang="sr-Latn-C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5334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err="1" smtClean="0">
                <a:solidFill>
                  <a:srgbClr val="7030A0"/>
                </a:solidFill>
              </a:rPr>
              <a:t>Сабирку</a:t>
            </a:r>
            <a:r>
              <a:rPr lang="sr-Cyrl-CS" sz="3600" b="1" dirty="0" smtClean="0">
                <a:solidFill>
                  <a:srgbClr val="7030A0"/>
                </a:solidFill>
              </a:rPr>
              <a:t> додајемо </a:t>
            </a:r>
            <a:r>
              <a:rPr lang="sr-Cyrl-CS" sz="3600" b="1" dirty="0">
                <a:solidFill>
                  <a:srgbClr val="FF0000"/>
                </a:solidFill>
              </a:rPr>
              <a:t>0</a:t>
            </a:r>
            <a:r>
              <a:rPr lang="sr-Cyrl-CS" sz="3600" b="1" dirty="0">
                <a:solidFill>
                  <a:srgbClr val="7030A0"/>
                </a:solidFill>
              </a:rPr>
              <a:t> </a:t>
            </a:r>
            <a:r>
              <a:rPr lang="sr-Cyrl-CS" sz="3600" b="1" dirty="0" smtClean="0">
                <a:solidFill>
                  <a:srgbClr val="7030A0"/>
                </a:solidFill>
              </a:rPr>
              <a:t>(нулу) :</a:t>
            </a:r>
            <a:endParaRPr lang="sr-Latn-CS" sz="3600" b="1" dirty="0">
              <a:solidFill>
                <a:srgbClr val="7030A0"/>
              </a:solidFill>
            </a:endParaRPr>
          </a:p>
        </p:txBody>
      </p:sp>
      <p:sp>
        <p:nvSpPr>
          <p:cNvPr id="7" name="Косина 6"/>
          <p:cNvSpPr/>
          <p:nvPr/>
        </p:nvSpPr>
        <p:spPr>
          <a:xfrm>
            <a:off x="773373" y="3810000"/>
            <a:ext cx="3733800" cy="914400"/>
          </a:xfrm>
          <a:prstGeom prst="bevel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srgbClr val="FF0000"/>
                </a:solidFill>
              </a:rPr>
              <a:t>0 </a:t>
            </a:r>
            <a:r>
              <a:rPr lang="sr-Cyrl-CS" sz="3600" dirty="0" smtClean="0"/>
              <a:t>+ </a:t>
            </a:r>
            <a:r>
              <a:rPr lang="en-US" sz="3600" dirty="0" smtClean="0"/>
              <a:t>4</a:t>
            </a:r>
            <a:r>
              <a:rPr lang="sr-Cyrl-CS" sz="3600" dirty="0" smtClean="0"/>
              <a:t>8 = 48 </a:t>
            </a:r>
            <a:endParaRPr lang="sr-Latn-CS" sz="3600" dirty="0"/>
          </a:p>
        </p:txBody>
      </p:sp>
      <p:sp>
        <p:nvSpPr>
          <p:cNvPr id="6" name="Косина 5"/>
          <p:cNvSpPr/>
          <p:nvPr/>
        </p:nvSpPr>
        <p:spPr>
          <a:xfrm>
            <a:off x="754039" y="2643117"/>
            <a:ext cx="3733800" cy="914400"/>
          </a:xfrm>
          <a:prstGeom prst="bevel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/>
              <a:t>5</a:t>
            </a:r>
            <a:r>
              <a:rPr lang="en-US" sz="3600" dirty="0" smtClean="0"/>
              <a:t>1</a:t>
            </a:r>
            <a:r>
              <a:rPr lang="sr-Cyrl-CS" sz="3600" dirty="0" smtClean="0"/>
              <a:t> + </a:t>
            </a:r>
            <a:r>
              <a:rPr lang="sr-Cyrl-CS" sz="3600" dirty="0" smtClean="0">
                <a:solidFill>
                  <a:srgbClr val="FF0000"/>
                </a:solidFill>
              </a:rPr>
              <a:t>0 </a:t>
            </a:r>
            <a:r>
              <a:rPr lang="sr-Cyrl-CS" sz="3600" dirty="0" smtClean="0"/>
              <a:t>= 51 </a:t>
            </a:r>
            <a:endParaRPr lang="sr-Latn-CS" sz="3600" dirty="0"/>
          </a:p>
        </p:txBody>
      </p:sp>
      <p:sp>
        <p:nvSpPr>
          <p:cNvPr id="8" name="Косина 7"/>
          <p:cNvSpPr/>
          <p:nvPr/>
        </p:nvSpPr>
        <p:spPr>
          <a:xfrm>
            <a:off x="754039" y="4919733"/>
            <a:ext cx="3733800" cy="914400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srgbClr val="FF0000"/>
                </a:solidFill>
              </a:rPr>
              <a:t>0</a:t>
            </a:r>
            <a:r>
              <a:rPr lang="sr-Cyrl-CS" sz="3600" dirty="0" smtClean="0"/>
              <a:t> + 66 = 66 </a:t>
            </a:r>
            <a:endParaRPr lang="sr-Latn-CS" sz="3600" dirty="0"/>
          </a:p>
        </p:txBody>
      </p:sp>
      <p:pic>
        <p:nvPicPr>
          <p:cNvPr id="3" name="Слика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894" y="4919733"/>
            <a:ext cx="704850" cy="914400"/>
          </a:xfrm>
          <a:prstGeom prst="rect">
            <a:avLst/>
          </a:prstGeom>
        </p:spPr>
      </p:pic>
      <p:pic>
        <p:nvPicPr>
          <p:cNvPr id="9" name="Слика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303" y="5562600"/>
            <a:ext cx="1040033" cy="9706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54039" y="6047948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rgbClr val="7030A0"/>
                </a:solidFill>
              </a:rPr>
              <a:t>Резултат остаје непромењен!</a:t>
            </a:r>
            <a:endParaRPr lang="sr-Latn-C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66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600"/>
                            </p:stCondLst>
                            <p:childTnLst>
                              <p:par>
                                <p:cTn id="1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6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600"/>
                            </p:stCondLst>
                            <p:childTnLst>
                              <p:par>
                                <p:cTn id="5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сина 3"/>
          <p:cNvSpPr/>
          <p:nvPr/>
        </p:nvSpPr>
        <p:spPr>
          <a:xfrm>
            <a:off x="838200" y="1371600"/>
            <a:ext cx="3733800" cy="914400"/>
          </a:xfrm>
          <a:prstGeom prst="bevel">
            <a:avLst/>
          </a:prstGeom>
          <a:solidFill>
            <a:srgbClr val="92D050">
              <a:alpha val="9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/>
              <a:t>65 - </a:t>
            </a:r>
            <a:r>
              <a:rPr lang="sr-Cyrl-CS" sz="3600" dirty="0">
                <a:solidFill>
                  <a:srgbClr val="FF0000"/>
                </a:solidFill>
              </a:rPr>
              <a:t>0</a:t>
            </a:r>
            <a:r>
              <a:rPr lang="sr-Cyrl-CS" sz="3600" dirty="0" smtClean="0"/>
              <a:t> = </a:t>
            </a:r>
            <a:endParaRPr lang="sr-Latn-CS" sz="3600" dirty="0"/>
          </a:p>
        </p:txBody>
      </p:sp>
      <p:sp>
        <p:nvSpPr>
          <p:cNvPr id="5" name="Правоугаоник 4"/>
          <p:cNvSpPr/>
          <p:nvPr/>
        </p:nvSpPr>
        <p:spPr>
          <a:xfrm>
            <a:off x="3429000" y="1524000"/>
            <a:ext cx="990600" cy="609600"/>
          </a:xfrm>
          <a:prstGeom prst="rect">
            <a:avLst/>
          </a:prstGeom>
          <a:solidFill>
            <a:srgbClr val="7030A0">
              <a:alpha val="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b="1" dirty="0" smtClean="0">
                <a:solidFill>
                  <a:schemeClr val="bg1"/>
                </a:solidFill>
              </a:rPr>
              <a:t>65</a:t>
            </a:r>
            <a:endParaRPr lang="sr-Latn-CS" sz="3600" b="1" dirty="0">
              <a:solidFill>
                <a:schemeClr val="bg1"/>
              </a:solidFill>
            </a:endParaRPr>
          </a:p>
        </p:txBody>
      </p:sp>
      <p:sp>
        <p:nvSpPr>
          <p:cNvPr id="7" name="Косина 6"/>
          <p:cNvSpPr/>
          <p:nvPr/>
        </p:nvSpPr>
        <p:spPr>
          <a:xfrm>
            <a:off x="838200" y="2819400"/>
            <a:ext cx="3733800" cy="914400"/>
          </a:xfrm>
          <a:prstGeom prst="beve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/>
              <a:t>33 - </a:t>
            </a:r>
            <a:r>
              <a:rPr lang="sr-Cyrl-CS" sz="3600" dirty="0">
                <a:solidFill>
                  <a:srgbClr val="FF0000"/>
                </a:solidFill>
              </a:rPr>
              <a:t>0</a:t>
            </a:r>
            <a:r>
              <a:rPr lang="sr-Cyrl-CS" sz="3600" dirty="0" smtClean="0"/>
              <a:t> = </a:t>
            </a:r>
            <a:endParaRPr lang="sr-Latn-CS" sz="3600" dirty="0"/>
          </a:p>
        </p:txBody>
      </p:sp>
      <p:sp>
        <p:nvSpPr>
          <p:cNvPr id="9" name="Правоугаоник 8"/>
          <p:cNvSpPr/>
          <p:nvPr/>
        </p:nvSpPr>
        <p:spPr>
          <a:xfrm>
            <a:off x="3429000" y="2971800"/>
            <a:ext cx="990600" cy="609600"/>
          </a:xfrm>
          <a:prstGeom prst="rect">
            <a:avLst/>
          </a:prstGeom>
          <a:solidFill>
            <a:srgbClr val="7030A0">
              <a:alpha val="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b="1" dirty="0" smtClean="0">
                <a:solidFill>
                  <a:schemeClr val="bg1"/>
                </a:solidFill>
              </a:rPr>
              <a:t>33</a:t>
            </a:r>
            <a:endParaRPr lang="sr-Latn-CS" sz="3600" b="1" dirty="0">
              <a:solidFill>
                <a:schemeClr val="bg1"/>
              </a:solidFill>
            </a:endParaRPr>
          </a:p>
        </p:txBody>
      </p:sp>
      <p:sp>
        <p:nvSpPr>
          <p:cNvPr id="10" name="Косина 9"/>
          <p:cNvSpPr/>
          <p:nvPr/>
        </p:nvSpPr>
        <p:spPr>
          <a:xfrm>
            <a:off x="838200" y="4114800"/>
            <a:ext cx="3733800" cy="914400"/>
          </a:xfrm>
          <a:prstGeom prst="bevel">
            <a:avLst/>
          </a:prstGeom>
          <a:solidFill>
            <a:srgbClr val="92D050">
              <a:alpha val="9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/>
              <a:t>49 - </a:t>
            </a:r>
            <a:r>
              <a:rPr lang="sr-Cyrl-CS" sz="3600" dirty="0">
                <a:solidFill>
                  <a:srgbClr val="FF0000"/>
                </a:solidFill>
              </a:rPr>
              <a:t>0</a:t>
            </a:r>
            <a:r>
              <a:rPr lang="sr-Cyrl-CS" sz="3600" dirty="0" smtClean="0"/>
              <a:t> = </a:t>
            </a:r>
            <a:endParaRPr lang="sr-Latn-CS" sz="3600" dirty="0"/>
          </a:p>
        </p:txBody>
      </p:sp>
      <p:sp>
        <p:nvSpPr>
          <p:cNvPr id="11" name="Косина 10"/>
          <p:cNvSpPr/>
          <p:nvPr/>
        </p:nvSpPr>
        <p:spPr>
          <a:xfrm>
            <a:off x="838200" y="5410200"/>
            <a:ext cx="3733800" cy="914400"/>
          </a:xfrm>
          <a:prstGeom prst="beve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/>
              <a:t>78 - </a:t>
            </a:r>
            <a:r>
              <a:rPr lang="sr-Cyrl-CS" sz="3600" dirty="0">
                <a:solidFill>
                  <a:srgbClr val="FF0000"/>
                </a:solidFill>
              </a:rPr>
              <a:t>0</a:t>
            </a:r>
            <a:r>
              <a:rPr lang="sr-Cyrl-CS" sz="3600" dirty="0" smtClean="0"/>
              <a:t> = </a:t>
            </a:r>
            <a:endParaRPr lang="sr-Latn-CS" sz="3600" dirty="0"/>
          </a:p>
        </p:txBody>
      </p:sp>
      <p:sp>
        <p:nvSpPr>
          <p:cNvPr id="12" name="Правоугаоник 11"/>
          <p:cNvSpPr/>
          <p:nvPr/>
        </p:nvSpPr>
        <p:spPr>
          <a:xfrm>
            <a:off x="3429000" y="4267200"/>
            <a:ext cx="990600" cy="609600"/>
          </a:xfrm>
          <a:prstGeom prst="rect">
            <a:avLst/>
          </a:prstGeom>
          <a:solidFill>
            <a:srgbClr val="7030A0">
              <a:alpha val="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b="1" dirty="0" smtClean="0">
                <a:solidFill>
                  <a:schemeClr val="bg1"/>
                </a:solidFill>
              </a:rPr>
              <a:t>49</a:t>
            </a:r>
            <a:endParaRPr lang="sr-Latn-CS" sz="3600" b="1" dirty="0">
              <a:solidFill>
                <a:schemeClr val="bg1"/>
              </a:solidFill>
            </a:endParaRPr>
          </a:p>
        </p:txBody>
      </p:sp>
      <p:sp>
        <p:nvSpPr>
          <p:cNvPr id="13" name="Правоугаоник 12"/>
          <p:cNvSpPr/>
          <p:nvPr/>
        </p:nvSpPr>
        <p:spPr>
          <a:xfrm>
            <a:off x="3429000" y="5562600"/>
            <a:ext cx="990600" cy="609600"/>
          </a:xfrm>
          <a:prstGeom prst="rect">
            <a:avLst/>
          </a:prstGeom>
          <a:solidFill>
            <a:srgbClr val="7030A0">
              <a:alpha val="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b="1" dirty="0" smtClean="0">
                <a:solidFill>
                  <a:schemeClr val="bg1"/>
                </a:solidFill>
              </a:rPr>
              <a:t>78</a:t>
            </a:r>
            <a:endParaRPr lang="sr-Latn-CS" sz="36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228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>
                <a:solidFill>
                  <a:srgbClr val="00B050"/>
                </a:solidFill>
              </a:rPr>
              <a:t>Када </a:t>
            </a:r>
            <a:r>
              <a:rPr lang="sr-Cyrl-CS" sz="3600" b="1" dirty="0" smtClean="0">
                <a:solidFill>
                  <a:srgbClr val="00B050"/>
                </a:solidFill>
              </a:rPr>
              <a:t>је </a:t>
            </a:r>
            <a:r>
              <a:rPr lang="sr-Cyrl-CS" sz="3600" b="1" dirty="0" smtClean="0">
                <a:solidFill>
                  <a:srgbClr val="FF0000"/>
                </a:solidFill>
              </a:rPr>
              <a:t>0 </a:t>
            </a:r>
            <a:r>
              <a:rPr lang="sr-Cyrl-CS" sz="3600" b="1" dirty="0" smtClean="0">
                <a:solidFill>
                  <a:srgbClr val="00B050"/>
                </a:solidFill>
              </a:rPr>
              <a:t>(нула) умањилац:</a:t>
            </a:r>
            <a:endParaRPr lang="sr-Latn-CS" sz="3600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45579" y="1752600"/>
            <a:ext cx="411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Ако </a:t>
            </a:r>
            <a:r>
              <a:rPr lang="ru-RU" sz="3600" b="1" dirty="0">
                <a:solidFill>
                  <a:srgbClr val="00B050"/>
                </a:solidFill>
              </a:rPr>
              <a:t>је умањилац 0, разлика је једнака умањенику.</a:t>
            </a:r>
          </a:p>
          <a:p>
            <a:r>
              <a:rPr lang="ru-RU" sz="3600" b="1" dirty="0">
                <a:solidFill>
                  <a:srgbClr val="00B050"/>
                </a:solidFill>
              </a:rPr>
              <a:t>Од нуле се не </a:t>
            </a:r>
            <a:r>
              <a:rPr lang="ru-RU" sz="3600" b="1" dirty="0" smtClean="0">
                <a:solidFill>
                  <a:srgbClr val="00B050"/>
                </a:solidFill>
              </a:rPr>
              <a:t>одузима</a:t>
            </a:r>
            <a:r>
              <a:rPr lang="en-US" sz="3600" b="1" smtClean="0">
                <a:solidFill>
                  <a:srgbClr val="00B050"/>
                </a:solidFill>
              </a:rPr>
              <a:t>!</a:t>
            </a:r>
            <a:r>
              <a:rPr lang="ru-RU" sz="3600" b="1" smtClean="0">
                <a:solidFill>
                  <a:srgbClr val="00B050"/>
                </a:solidFill>
              </a:rPr>
              <a:t> </a:t>
            </a:r>
            <a:endParaRPr lang="ru-RU" sz="3600" b="1" dirty="0">
              <a:solidFill>
                <a:srgbClr val="00B050"/>
              </a:solidFill>
            </a:endParaRPr>
          </a:p>
          <a:p>
            <a:endParaRPr lang="sr-Latn-C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84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сина 3"/>
          <p:cNvSpPr/>
          <p:nvPr/>
        </p:nvSpPr>
        <p:spPr>
          <a:xfrm>
            <a:off x="1140725" y="4876800"/>
            <a:ext cx="6172200" cy="1778883"/>
          </a:xfrm>
          <a:prstGeom prst="bevel">
            <a:avLst/>
          </a:prstGeom>
          <a:solidFill>
            <a:srgbClr val="F577DA">
              <a:alpha val="9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800" dirty="0" smtClean="0"/>
              <a:t>66 - 0 = 66</a:t>
            </a:r>
            <a:endParaRPr lang="sr-Latn-CS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889378" y="152400"/>
            <a:ext cx="77212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CS" b="1" dirty="0" smtClean="0">
                <a:solidFill>
                  <a:srgbClr val="7030A0"/>
                </a:solidFill>
              </a:rPr>
              <a:t> </a:t>
            </a:r>
            <a:r>
              <a:rPr lang="sr-Cyrl-CS" sz="3600" b="1" dirty="0" smtClean="0">
                <a:solidFill>
                  <a:srgbClr val="7030A0"/>
                </a:solidFill>
              </a:rPr>
              <a:t>Када сабирамо неки број и нулу,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sr-Cyrl-CS" sz="3600" b="1" dirty="0" smtClean="0">
                <a:solidFill>
                  <a:srgbClr val="7030A0"/>
                </a:solidFill>
              </a:rPr>
              <a:t>резултат је </a:t>
            </a:r>
            <a:r>
              <a:rPr lang="sr-Latn-RS" sz="3600" b="1" dirty="0" smtClean="0">
                <a:solidFill>
                  <a:srgbClr val="7030A0"/>
                </a:solidFill>
              </a:rPr>
              <a:t>je</a:t>
            </a:r>
            <a:r>
              <a:rPr lang="sr-Cyrl-RS" sz="3600" b="1" dirty="0" smtClean="0">
                <a:solidFill>
                  <a:srgbClr val="7030A0"/>
                </a:solidFill>
              </a:rPr>
              <a:t>днак том броју</a:t>
            </a:r>
            <a:r>
              <a:rPr lang="sr-Cyrl-CS" sz="3600" b="1" dirty="0" smtClean="0">
                <a:solidFill>
                  <a:srgbClr val="7030A0"/>
                </a:solidFill>
              </a:rPr>
              <a:t>!</a:t>
            </a:r>
            <a:endParaRPr lang="sr-Cyrl-CS" sz="3600" b="1" dirty="0">
              <a:solidFill>
                <a:srgbClr val="7030A0"/>
              </a:solidFill>
            </a:endParaRPr>
          </a:p>
        </p:txBody>
      </p:sp>
      <p:sp>
        <p:nvSpPr>
          <p:cNvPr id="20" name="Косина 19"/>
          <p:cNvSpPr/>
          <p:nvPr/>
        </p:nvSpPr>
        <p:spPr>
          <a:xfrm>
            <a:off x="1117979" y="1524000"/>
            <a:ext cx="6172200" cy="1778883"/>
          </a:xfrm>
          <a:prstGeom prst="bevel">
            <a:avLst/>
          </a:prstGeom>
          <a:solidFill>
            <a:srgbClr val="F577DA">
              <a:alpha val="9686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800" dirty="0" smtClean="0">
                <a:solidFill>
                  <a:schemeClr val="bg1"/>
                </a:solidFill>
              </a:rPr>
              <a:t>66 + 0 </a:t>
            </a:r>
            <a:r>
              <a:rPr lang="sr-Cyrl-CS" sz="4800" dirty="0" smtClean="0"/>
              <a:t>= 66 </a:t>
            </a:r>
            <a:endParaRPr lang="sr-Latn-C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119116" y="3505200"/>
            <a:ext cx="77200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CS" b="1" dirty="0" smtClean="0">
                <a:solidFill>
                  <a:srgbClr val="7030A0"/>
                </a:solidFill>
              </a:rPr>
              <a:t> </a:t>
            </a:r>
            <a:r>
              <a:rPr lang="sr-Cyrl-CS" sz="3600" b="1" dirty="0" smtClean="0">
                <a:solidFill>
                  <a:srgbClr val="7030A0"/>
                </a:solidFill>
              </a:rPr>
              <a:t>Када од неког броја одузимамо нулу,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sr-Cyrl-CS" sz="3600" b="1" dirty="0" smtClean="0">
                <a:solidFill>
                  <a:srgbClr val="7030A0"/>
                </a:solidFill>
              </a:rPr>
              <a:t>резултат је је једнак умањенику!</a:t>
            </a:r>
            <a:endParaRPr lang="sr-Cyrl-C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76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20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-23813" y="-152400"/>
            <a:ext cx="8229600" cy="1143000"/>
          </a:xfrm>
        </p:spPr>
        <p:txBody>
          <a:bodyPr/>
          <a:lstStyle/>
          <a:p>
            <a:r>
              <a:rPr lang="sr-Cyrl-CS" b="1" dirty="0" smtClean="0">
                <a:solidFill>
                  <a:srgbClr val="00B050"/>
                </a:solidFill>
              </a:rPr>
              <a:t>Рачунамо:</a:t>
            </a:r>
            <a:endParaRPr lang="sr-Latn-C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Чувар места за садржај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676008"/>
              </p:ext>
            </p:extLst>
          </p:nvPr>
        </p:nvGraphicFramePr>
        <p:xfrm>
          <a:off x="1203846" y="2209800"/>
          <a:ext cx="60198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960"/>
                <a:gridCol w="1203960"/>
                <a:gridCol w="1203960"/>
                <a:gridCol w="1203960"/>
                <a:gridCol w="1203960"/>
              </a:tblGrid>
              <a:tr h="426720">
                <a:tc>
                  <a:txBody>
                    <a:bodyPr/>
                    <a:lstStyle/>
                    <a:p>
                      <a:r>
                        <a:rPr lang="sr-Cyrl-CS" dirty="0" smtClean="0"/>
                        <a:t> сабирак</a:t>
                      </a:r>
                      <a:endParaRPr lang="sr-Latn-C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      30</a:t>
                      </a:r>
                      <a:endParaRPr lang="sr-Latn-C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       </a:t>
                      </a:r>
                      <a:endParaRPr lang="sr-Latn-C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    37</a:t>
                      </a:r>
                      <a:endParaRPr lang="sr-Latn-C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   100</a:t>
                      </a:r>
                      <a:endParaRPr lang="sr-Latn-C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sr-Cyrl-CS" b="1" dirty="0" smtClean="0"/>
                        <a:t> </a:t>
                      </a:r>
                      <a:r>
                        <a:rPr lang="sr-Cyrl-CS" b="1" dirty="0" smtClean="0">
                          <a:solidFill>
                            <a:schemeClr val="bg1"/>
                          </a:solidFill>
                        </a:rPr>
                        <a:t>сабирак</a:t>
                      </a:r>
                      <a:endParaRPr lang="sr-Latn-C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       </a:t>
                      </a:r>
                      <a:endParaRPr lang="sr-Latn-C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      </a:t>
                      </a:r>
                      <a:r>
                        <a:rPr lang="sr-Cyrl-CS" b="1" dirty="0" smtClean="0">
                          <a:solidFill>
                            <a:schemeClr val="bg1"/>
                          </a:solidFill>
                        </a:rPr>
                        <a:t>66</a:t>
                      </a:r>
                      <a:endParaRPr lang="sr-Latn-C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sr-Cyrl-CS" baseline="0" dirty="0" smtClean="0">
                          <a:solidFill>
                            <a:srgbClr val="FFFF00"/>
                          </a:solidFill>
                        </a:rPr>
                        <a:t>  </a:t>
                      </a:r>
                      <a:r>
                        <a:rPr lang="sr-Cyrl-CS" b="1" baseline="0" dirty="0" smtClean="0">
                          <a:solidFill>
                            <a:schemeClr val="bg1"/>
                          </a:solidFill>
                        </a:rPr>
                        <a:t>збир</a:t>
                      </a:r>
                      <a:endParaRPr lang="sr-Latn-C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solidFill>
                            <a:srgbClr val="FFFF00"/>
                          </a:solidFill>
                        </a:rPr>
                        <a:t>      30</a:t>
                      </a:r>
                      <a:endParaRPr lang="sr-Latn-C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solidFill>
                            <a:srgbClr val="FFFF00"/>
                          </a:solidFill>
                        </a:rPr>
                        <a:t>      66</a:t>
                      </a:r>
                      <a:endParaRPr lang="sr-Latn-C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solidFill>
                            <a:srgbClr val="FFFF00"/>
                          </a:solidFill>
                        </a:rPr>
                        <a:t>     37</a:t>
                      </a:r>
                      <a:endParaRPr lang="sr-Latn-C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solidFill>
                            <a:srgbClr val="FFFF00"/>
                          </a:solidFill>
                        </a:rPr>
                        <a:t>   100</a:t>
                      </a:r>
                      <a:endParaRPr lang="sr-Latn-C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32479" y="263853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0</a:t>
            </a:r>
            <a:endParaRPr lang="sr-Latn-C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7892" y="220622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0</a:t>
            </a:r>
            <a:endParaRPr lang="sr-Latn-C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99144" y="263853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0</a:t>
            </a:r>
            <a:endParaRPr lang="sr-Latn-C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9246" y="265302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0</a:t>
            </a:r>
            <a:endParaRPr lang="sr-Latn-CS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Чувар места за садржај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4007173"/>
              </p:ext>
            </p:extLst>
          </p:nvPr>
        </p:nvGraphicFramePr>
        <p:xfrm>
          <a:off x="1203846" y="4572000"/>
          <a:ext cx="60198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754"/>
                <a:gridCol w="1097166"/>
                <a:gridCol w="1203960"/>
                <a:gridCol w="1203960"/>
                <a:gridCol w="1203960"/>
              </a:tblGrid>
              <a:tr h="426720">
                <a:tc>
                  <a:txBody>
                    <a:bodyPr/>
                    <a:lstStyle/>
                    <a:p>
                      <a:r>
                        <a:rPr lang="sr-Cyrl-CS" dirty="0" smtClean="0"/>
                        <a:t>умањеник</a:t>
                      </a:r>
                      <a:endParaRPr lang="sr-Latn-C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      70</a:t>
                      </a:r>
                      <a:endParaRPr lang="sr-Latn-C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       44</a:t>
                      </a:r>
                      <a:endParaRPr lang="sr-Latn-C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      71</a:t>
                      </a:r>
                      <a:endParaRPr lang="sr-Latn-C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   100</a:t>
                      </a:r>
                      <a:endParaRPr lang="sr-Latn-C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sr-Cyrl-CS" b="1" dirty="0" smtClean="0">
                          <a:solidFill>
                            <a:schemeClr val="bg1"/>
                          </a:solidFill>
                        </a:rPr>
                        <a:t>умањилац</a:t>
                      </a:r>
                      <a:endParaRPr lang="sr-Latn-C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       </a:t>
                      </a:r>
                      <a:endParaRPr lang="sr-Latn-C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      </a:t>
                      </a:r>
                      <a:endParaRPr lang="sr-Latn-C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sr-Cyrl-CS" baseline="0" dirty="0" smtClean="0">
                          <a:solidFill>
                            <a:srgbClr val="FFFF00"/>
                          </a:solidFill>
                        </a:rPr>
                        <a:t>  </a:t>
                      </a:r>
                      <a:r>
                        <a:rPr lang="sr-Cyrl-CS" b="1" baseline="0" dirty="0" smtClean="0">
                          <a:solidFill>
                            <a:srgbClr val="FFFF00"/>
                          </a:solidFill>
                        </a:rPr>
                        <a:t>разлика</a:t>
                      </a:r>
                      <a:endParaRPr lang="sr-Latn-C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solidFill>
                            <a:srgbClr val="FFFF00"/>
                          </a:solidFill>
                        </a:rPr>
                        <a:t>      70</a:t>
                      </a:r>
                      <a:endParaRPr lang="sr-Latn-C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solidFill>
                            <a:srgbClr val="FFFF00"/>
                          </a:solidFill>
                        </a:rPr>
                        <a:t>      44</a:t>
                      </a:r>
                      <a:endParaRPr lang="sr-Latn-C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solidFill>
                            <a:srgbClr val="FFFF00"/>
                          </a:solidFill>
                        </a:rPr>
                        <a:t>      71</a:t>
                      </a:r>
                      <a:endParaRPr lang="sr-Latn-C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solidFill>
                            <a:srgbClr val="FFFF00"/>
                          </a:solidFill>
                        </a:rPr>
                        <a:t>   100</a:t>
                      </a:r>
                      <a:endParaRPr lang="sr-Latn-C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0" name="Правоугаоник 9"/>
          <p:cNvSpPr/>
          <p:nvPr/>
        </p:nvSpPr>
        <p:spPr>
          <a:xfrm>
            <a:off x="8344636" y="5343010"/>
            <a:ext cx="471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dirty="0">
                <a:solidFill>
                  <a:srgbClr val="FFFF00"/>
                </a:solidFill>
              </a:rPr>
              <a:t> 30</a:t>
            </a:r>
            <a:endParaRPr lang="sr-Latn-CS" dirty="0"/>
          </a:p>
        </p:txBody>
      </p:sp>
      <p:sp>
        <p:nvSpPr>
          <p:cNvPr id="11" name="TextBox 10"/>
          <p:cNvSpPr txBox="1"/>
          <p:nvPr/>
        </p:nvSpPr>
        <p:spPr>
          <a:xfrm>
            <a:off x="6321188" y="497367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0</a:t>
            </a:r>
            <a:endParaRPr lang="sr-Latn-C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37244" y="497367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0</a:t>
            </a:r>
            <a:endParaRPr lang="sr-Latn-C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23246" y="497367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0</a:t>
            </a:r>
            <a:endParaRPr lang="sr-Latn-C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5420" y="497367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0</a:t>
            </a:r>
            <a:endParaRPr lang="sr-Latn-CS" b="1" dirty="0">
              <a:solidFill>
                <a:srgbClr val="FF0000"/>
              </a:solidFill>
            </a:endParaRPr>
          </a:p>
        </p:txBody>
      </p:sp>
      <p:sp>
        <p:nvSpPr>
          <p:cNvPr id="15" name="Наслов 1"/>
          <p:cNvSpPr txBox="1">
            <a:spLocks/>
          </p:cNvSpPr>
          <p:nvPr/>
        </p:nvSpPr>
        <p:spPr>
          <a:xfrm>
            <a:off x="143610" y="914400"/>
            <a:ext cx="724779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sz="3600" b="1" dirty="0" smtClean="0">
                <a:solidFill>
                  <a:srgbClr val="00B050"/>
                </a:solidFill>
              </a:rPr>
              <a:t>Нула као сабирак :</a:t>
            </a:r>
            <a:endParaRPr lang="sr-Latn-CS" sz="3600" b="1" dirty="0">
              <a:solidFill>
                <a:srgbClr val="00B050"/>
              </a:solidFill>
            </a:endParaRPr>
          </a:p>
        </p:txBody>
      </p:sp>
      <p:sp>
        <p:nvSpPr>
          <p:cNvPr id="16" name="Наслов 1"/>
          <p:cNvSpPr txBox="1">
            <a:spLocks/>
          </p:cNvSpPr>
          <p:nvPr/>
        </p:nvSpPr>
        <p:spPr>
          <a:xfrm>
            <a:off x="128587" y="3429000"/>
            <a:ext cx="77962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sz="3600" b="1" dirty="0" smtClean="0">
                <a:solidFill>
                  <a:srgbClr val="00B050"/>
                </a:solidFill>
              </a:rPr>
              <a:t>Нула као умањилац :</a:t>
            </a:r>
            <a:endParaRPr lang="sr-Latn-C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30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8711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Бака је на тацну ставила 20 колача</a:t>
            </a:r>
            <a:r>
              <a:rPr lang="sr-Cyrl-RS" dirty="0" smtClean="0"/>
              <a:t>:</a:t>
            </a:r>
            <a:endParaRPr lang="sr-Latn-CS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r>
              <a:rPr lang="sr-Cyrl-RS" dirty="0" smtClean="0">
                <a:solidFill>
                  <a:srgbClr val="0070C0"/>
                </a:solidFill>
              </a:rPr>
              <a:t>Деца су све појела.</a:t>
            </a:r>
            <a:endParaRPr lang="sr-Latn-CS" dirty="0">
              <a:solidFill>
                <a:srgbClr val="0070C0"/>
              </a:solidFill>
            </a:endParaRPr>
          </a:p>
        </p:txBody>
      </p:sp>
      <p:sp>
        <p:nvSpPr>
          <p:cNvPr id="4" name="Чувар места за садржај 2"/>
          <p:cNvSpPr txBox="1">
            <a:spLocks/>
          </p:cNvSpPr>
          <p:nvPr/>
        </p:nvSpPr>
        <p:spPr>
          <a:xfrm>
            <a:off x="457200" y="2362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dirty="0" smtClean="0"/>
              <a:t>20 – 20 = </a:t>
            </a:r>
            <a:r>
              <a:rPr lang="sr-Cyrl-RS" dirty="0" smtClean="0">
                <a:solidFill>
                  <a:srgbClr val="C00000"/>
                </a:solidFill>
              </a:rPr>
              <a:t>0</a:t>
            </a:r>
            <a:r>
              <a:rPr lang="sr-Cyrl-RS" dirty="0" smtClean="0"/>
              <a:t> </a:t>
            </a:r>
            <a:endParaRPr lang="sr-Latn-CS" dirty="0"/>
          </a:p>
        </p:txBody>
      </p:sp>
      <p:sp>
        <p:nvSpPr>
          <p:cNvPr id="5" name="Чувар места за садржај 2"/>
          <p:cNvSpPr txBox="1">
            <a:spLocks/>
          </p:cNvSpPr>
          <p:nvPr/>
        </p:nvSpPr>
        <p:spPr>
          <a:xfrm>
            <a:off x="457200" y="2971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dirty="0" smtClean="0">
                <a:solidFill>
                  <a:srgbClr val="0070C0"/>
                </a:solidFill>
              </a:rPr>
              <a:t>Сви колачи су остали на тацни.</a:t>
            </a:r>
            <a:endParaRPr lang="sr-Latn-CS" dirty="0">
              <a:solidFill>
                <a:srgbClr val="0070C0"/>
              </a:solidFill>
            </a:endParaRPr>
          </a:p>
        </p:txBody>
      </p:sp>
      <p:sp>
        <p:nvSpPr>
          <p:cNvPr id="6" name="Чувар места за садржај 2"/>
          <p:cNvSpPr txBox="1">
            <a:spLocks/>
          </p:cNvSpPr>
          <p:nvPr/>
        </p:nvSpPr>
        <p:spPr>
          <a:xfrm>
            <a:off x="457200" y="3581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dirty="0"/>
              <a:t>20 – </a:t>
            </a:r>
            <a:r>
              <a:rPr lang="sr-Cyrl-RS" dirty="0" smtClean="0">
                <a:solidFill>
                  <a:srgbClr val="C00000"/>
                </a:solidFill>
              </a:rPr>
              <a:t>0</a:t>
            </a:r>
            <a:r>
              <a:rPr lang="sr-Cyrl-RS" dirty="0" smtClean="0"/>
              <a:t> </a:t>
            </a:r>
            <a:r>
              <a:rPr lang="sr-Cyrl-RS" dirty="0"/>
              <a:t>= </a:t>
            </a:r>
            <a:r>
              <a:rPr lang="sr-Cyrl-RS" dirty="0" smtClean="0"/>
              <a:t>20 </a:t>
            </a:r>
            <a:endParaRPr lang="sr-Latn-CS" dirty="0"/>
          </a:p>
        </p:txBody>
      </p:sp>
      <p:sp>
        <p:nvSpPr>
          <p:cNvPr id="9" name="Чувар места за садржај 2"/>
          <p:cNvSpPr txBox="1">
            <a:spLocks/>
          </p:cNvSpPr>
          <p:nvPr/>
        </p:nvSpPr>
        <p:spPr>
          <a:xfrm>
            <a:off x="487110" y="4267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dirty="0" smtClean="0">
                <a:solidFill>
                  <a:srgbClr val="0070C0"/>
                </a:solidFill>
              </a:rPr>
              <a:t>Бака више није додавала колаче на тацну.</a:t>
            </a:r>
            <a:endParaRPr lang="sr-Latn-CS" dirty="0">
              <a:solidFill>
                <a:srgbClr val="0070C0"/>
              </a:solidFill>
            </a:endParaRPr>
          </a:p>
        </p:txBody>
      </p:sp>
      <p:sp>
        <p:nvSpPr>
          <p:cNvPr id="10" name="Чувар места за садржај 2"/>
          <p:cNvSpPr txBox="1">
            <a:spLocks/>
          </p:cNvSpPr>
          <p:nvPr/>
        </p:nvSpPr>
        <p:spPr>
          <a:xfrm>
            <a:off x="628116" y="5029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dirty="0"/>
              <a:t>20 </a:t>
            </a:r>
            <a:r>
              <a:rPr lang="sr-Cyrl-RS" dirty="0" smtClean="0"/>
              <a:t>+  </a:t>
            </a:r>
            <a:r>
              <a:rPr lang="sr-Cyrl-RS" dirty="0">
                <a:solidFill>
                  <a:srgbClr val="C00000"/>
                </a:solidFill>
              </a:rPr>
              <a:t>0</a:t>
            </a:r>
            <a:r>
              <a:rPr lang="sr-Cyrl-RS" dirty="0"/>
              <a:t> = 20 </a:t>
            </a:r>
          </a:p>
          <a:p>
            <a:pPr marL="0" indent="0">
              <a:buNone/>
            </a:pPr>
            <a:endParaRPr lang="sr-Latn-C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063" y="4854062"/>
            <a:ext cx="2217841" cy="1730881"/>
          </a:xfrm>
          <a:prstGeom prst="rect">
            <a:avLst/>
          </a:prstGeom>
        </p:spPr>
      </p:pic>
      <p:sp>
        <p:nvSpPr>
          <p:cNvPr id="12" name="Чувар места за садржај 2"/>
          <p:cNvSpPr txBox="1">
            <a:spLocks/>
          </p:cNvSpPr>
          <p:nvPr/>
        </p:nvSpPr>
        <p:spPr>
          <a:xfrm>
            <a:off x="6091220" y="1219200"/>
            <a:ext cx="2766496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dirty="0" smtClean="0">
                <a:solidFill>
                  <a:srgbClr val="C00000"/>
                </a:solidFill>
              </a:rPr>
              <a:t>0</a:t>
            </a:r>
            <a:r>
              <a:rPr lang="sr-Cyrl-RS" dirty="0" smtClean="0"/>
              <a:t> </a:t>
            </a:r>
            <a:r>
              <a:rPr lang="sr-Cyrl-RS" dirty="0"/>
              <a:t>+</a:t>
            </a:r>
            <a:r>
              <a:rPr lang="sr-Cyrl-RS" dirty="0" smtClean="0"/>
              <a:t> 20 = 20</a:t>
            </a:r>
            <a:endParaRPr lang="sr-Latn-CS" dirty="0"/>
          </a:p>
        </p:txBody>
      </p:sp>
      <p:sp>
        <p:nvSpPr>
          <p:cNvPr id="7" name="Left Arrow 6"/>
          <p:cNvSpPr/>
          <p:nvPr/>
        </p:nvSpPr>
        <p:spPr>
          <a:xfrm rot="10800000">
            <a:off x="6043655" y="1347384"/>
            <a:ext cx="346817" cy="304800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66657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9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229600" cy="1752600"/>
          </a:xfrm>
        </p:spPr>
        <p:txBody>
          <a:bodyPr/>
          <a:lstStyle/>
          <a:p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Веверица има 60 лешника. Ниједан није појела, чува их за зиму!</a:t>
            </a:r>
          </a:p>
          <a:p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Колико јој је лешника  остало за дугу зиму?</a:t>
            </a:r>
            <a:endParaRPr lang="sr-Cyrl-R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Чувар места за садржај 2"/>
          <p:cNvSpPr txBox="1">
            <a:spLocks/>
          </p:cNvSpPr>
          <p:nvPr/>
        </p:nvSpPr>
        <p:spPr>
          <a:xfrm>
            <a:off x="2657030" y="1996867"/>
            <a:ext cx="253454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dirty="0" smtClean="0"/>
              <a:t>60 – </a:t>
            </a:r>
            <a:r>
              <a:rPr lang="sr-Cyrl-RS" dirty="0" smtClean="0">
                <a:solidFill>
                  <a:srgbClr val="C00000"/>
                </a:solidFill>
              </a:rPr>
              <a:t>0  </a:t>
            </a:r>
            <a:r>
              <a:rPr lang="sr-Cyrl-RS" dirty="0" smtClean="0"/>
              <a:t>= 60</a:t>
            </a:r>
            <a:endParaRPr lang="sr-Latn-CS" dirty="0"/>
          </a:p>
          <a:p>
            <a:pPr marL="0" indent="0">
              <a:buNone/>
            </a:pPr>
            <a:endParaRPr lang="sr-Latn-CS" dirty="0"/>
          </a:p>
        </p:txBody>
      </p:sp>
      <p:sp>
        <p:nvSpPr>
          <p:cNvPr id="5" name="Чувар места за садржај 2"/>
          <p:cNvSpPr txBox="1">
            <a:spLocks/>
          </p:cNvSpPr>
          <p:nvPr/>
        </p:nvSpPr>
        <p:spPr>
          <a:xfrm>
            <a:off x="304800" y="25146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dirty="0" smtClean="0">
                <a:solidFill>
                  <a:srgbClr val="0070C0"/>
                </a:solidFill>
              </a:rPr>
              <a:t>Сачувала је свих 60 лешника.</a:t>
            </a:r>
            <a:endParaRPr lang="sr-Latn-CS" dirty="0">
              <a:solidFill>
                <a:srgbClr val="0070C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8893" y="32766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Друга еверица има исто  60 лешника. Гостила се сваки дан и свих 60 појела!</a:t>
            </a:r>
          </a:p>
          <a:p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Колико јој је лешника  остало за дугу зиму?</a:t>
            </a:r>
            <a:endParaRPr lang="sr-Cyrl-R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Чувар места за садржај 2"/>
          <p:cNvSpPr txBox="1">
            <a:spLocks/>
          </p:cNvSpPr>
          <p:nvPr/>
        </p:nvSpPr>
        <p:spPr>
          <a:xfrm>
            <a:off x="2514600" y="4815555"/>
            <a:ext cx="2819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dirty="0" smtClean="0"/>
              <a:t>60 – 60  =  </a:t>
            </a:r>
            <a:r>
              <a:rPr lang="sr-Cyrl-RS" dirty="0" smtClean="0">
                <a:solidFill>
                  <a:srgbClr val="C00000"/>
                </a:solidFill>
              </a:rPr>
              <a:t>0</a:t>
            </a:r>
            <a:endParaRPr lang="sr-Latn-C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7139" y="3149125"/>
            <a:ext cx="8013107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Чувар места за садржај 2"/>
          <p:cNvSpPr txBox="1">
            <a:spLocks/>
          </p:cNvSpPr>
          <p:nvPr/>
        </p:nvSpPr>
        <p:spPr>
          <a:xfrm>
            <a:off x="533400" y="5486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dirty="0" smtClean="0">
                <a:solidFill>
                  <a:srgbClr val="0070C0"/>
                </a:solidFill>
              </a:rPr>
              <a:t>Није сачувала ниједан лешник- нула </a:t>
            </a:r>
            <a:r>
              <a:rPr lang="sr-Cyrl-RS" dirty="0" smtClean="0">
                <a:solidFill>
                  <a:srgbClr val="FF0000"/>
                </a:solidFill>
              </a:rPr>
              <a:t>0</a:t>
            </a:r>
            <a:r>
              <a:rPr lang="sr-Cyrl-RS" dirty="0" smtClean="0">
                <a:solidFill>
                  <a:srgbClr val="0070C0"/>
                </a:solidFill>
              </a:rPr>
              <a:t>!</a:t>
            </a:r>
            <a:endParaRPr lang="sr-Latn-CS" dirty="0">
              <a:solidFill>
                <a:srgbClr val="0070C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757" y="1905000"/>
            <a:ext cx="1905000" cy="153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62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2471107" y="2967335"/>
            <a:ext cx="420179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 Р А Ј !</a:t>
            </a:r>
            <a:endParaRPr lang="sr-Cyrl-CS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5638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rgbClr val="0070C0"/>
                </a:solidFill>
              </a:rPr>
              <a:t>Миодраг Тадић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5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pija od Сабирање двоцифреног и једноцифреног борја 60+1,65+1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Kopija od Сабирање двоцифреног и једноцифреног борја 60+1,65+1</Template>
  <TotalTime>105</TotalTime>
  <Words>325</Words>
  <Application>Microsoft Office PowerPoint</Application>
  <PresentationFormat>On-screen Show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Kopija od Сабирање двоцифреног и једноцифреног борја 60+1,65+1</vt:lpstr>
      <vt:lpstr>PowerPoint Presentation</vt:lpstr>
      <vt:lpstr>PowerPoint Presentation</vt:lpstr>
      <vt:lpstr>PowerPoint Presentation</vt:lpstr>
      <vt:lpstr>PowerPoint Presentation</vt:lpstr>
      <vt:lpstr>Рачунамо:</vt:lpstr>
      <vt:lpstr>Бака је на тацну ставила 20 колача: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dud</dc:creator>
  <cp:lastModifiedBy>bg</cp:lastModifiedBy>
  <cp:revision>18</cp:revision>
  <dcterms:created xsi:type="dcterms:W3CDTF">2011-05-17T20:48:49Z</dcterms:created>
  <dcterms:modified xsi:type="dcterms:W3CDTF">2019-11-08T14:35:05Z</dcterms:modified>
</cp:coreProperties>
</file>